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9" r:id="rId3"/>
    <p:sldId id="264" r:id="rId4"/>
    <p:sldId id="268" r:id="rId5"/>
    <p:sldId id="263" r:id="rId6"/>
    <p:sldId id="262"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Summary </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Sheet1!$A$2:$A$5</c:f>
              <c:strCache>
                <c:ptCount val="4"/>
                <c:pt idx="0">
                  <c:v>Administration </c:v>
                </c:pt>
                <c:pt idx="1">
                  <c:v>Capital Reserve</c:v>
                </c:pt>
                <c:pt idx="2">
                  <c:v>Maintenance</c:v>
                </c:pt>
                <c:pt idx="3">
                  <c:v>Utilities </c:v>
                </c:pt>
              </c:strCache>
            </c:strRef>
          </c:cat>
          <c:val>
            <c:numRef>
              <c:f>Sheet1!$B$2:$B$5</c:f>
              <c:numCache>
                <c:formatCode>General</c:formatCode>
                <c:ptCount val="4"/>
                <c:pt idx="0">
                  <c:v>12625</c:v>
                </c:pt>
                <c:pt idx="1">
                  <c:v>3060</c:v>
                </c:pt>
                <c:pt idx="2">
                  <c:v>19330</c:v>
                </c:pt>
                <c:pt idx="3">
                  <c:v>65754</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E094F3-310A-4FAB-87B1-79AF96A32529}" type="datetimeFigureOut">
              <a:rPr lang="en-US" smtClean="0"/>
              <a:pPr/>
              <a:t>11/18/2015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E65FDD-F7ED-441D-84DF-1D7EBF037DFB}" type="slidenum">
              <a:rPr lang="en-US" smtClean="0"/>
              <a:pPr/>
              <a:t>‹#›</a:t>
            </a:fld>
            <a:endParaRPr lang="en-US"/>
          </a:p>
        </p:txBody>
      </p:sp>
    </p:spTree>
    <p:extLst>
      <p:ext uri="{BB962C8B-B14F-4D97-AF65-F5344CB8AC3E}">
        <p14:creationId xmlns:p14="http://schemas.microsoft.com/office/powerpoint/2010/main" val="3476398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Introductions</a:t>
            </a:r>
            <a:r>
              <a:rPr lang="en-US" baseline="0" dirty="0" smtClean="0"/>
              <a:t> –Use index cards and have pens so folks can document questions as we go through—this will allow us to get through the entire presentation BEFORE we open this up for questions </a:t>
            </a:r>
            <a:endParaRPr lang="en-US" dirty="0" smtClean="0"/>
          </a:p>
          <a:p>
            <a:endParaRPr lang="en-US" dirty="0"/>
          </a:p>
        </p:txBody>
      </p:sp>
      <p:sp>
        <p:nvSpPr>
          <p:cNvPr id="4" name="Slide Number Placeholder 3"/>
          <p:cNvSpPr>
            <a:spLocks noGrp="1"/>
          </p:cNvSpPr>
          <p:nvPr>
            <p:ph type="sldNum" sz="quarter" idx="10"/>
          </p:nvPr>
        </p:nvSpPr>
        <p:spPr/>
        <p:txBody>
          <a:bodyPr/>
          <a:lstStyle/>
          <a:p>
            <a:fld id="{76E65FDD-F7ED-441D-84DF-1D7EBF037DFB}" type="slidenum">
              <a:rPr lang="en-US" smtClean="0"/>
              <a:pPr/>
              <a:t>1</a:t>
            </a:fld>
            <a:endParaRPr lang="en-US"/>
          </a:p>
        </p:txBody>
      </p:sp>
    </p:spTree>
    <p:extLst>
      <p:ext uri="{BB962C8B-B14F-4D97-AF65-F5344CB8AC3E}">
        <p14:creationId xmlns:p14="http://schemas.microsoft.com/office/powerpoint/2010/main" val="1445723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E65FDD-F7ED-441D-84DF-1D7EBF037DFB}" type="slidenum">
              <a:rPr lang="en-US" smtClean="0"/>
              <a:pPr/>
              <a:t>2</a:t>
            </a:fld>
            <a:endParaRPr lang="en-US"/>
          </a:p>
        </p:txBody>
      </p:sp>
    </p:spTree>
    <p:extLst>
      <p:ext uri="{BB962C8B-B14F-4D97-AF65-F5344CB8AC3E}">
        <p14:creationId xmlns:p14="http://schemas.microsoft.com/office/powerpoint/2010/main" val="119368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 to</a:t>
            </a:r>
            <a:r>
              <a:rPr lang="en-US" baseline="0" dirty="0" smtClean="0"/>
              <a:t> the PURPOSE of the HOA and who are the members.   In 1960’s there were only about 500 HOA’s that existed…as of 2010 there are over 309,600 HOA’s</a:t>
            </a:r>
            <a:r>
              <a:rPr lang="en-US" baseline="0" smtClean="0"/>
              <a:t>.   </a:t>
            </a:r>
            <a:endParaRPr lang="en-US" baseline="0" dirty="0" smtClean="0"/>
          </a:p>
        </p:txBody>
      </p:sp>
      <p:sp>
        <p:nvSpPr>
          <p:cNvPr id="4" name="Slide Number Placeholder 3"/>
          <p:cNvSpPr>
            <a:spLocks noGrp="1"/>
          </p:cNvSpPr>
          <p:nvPr>
            <p:ph type="sldNum" sz="quarter" idx="10"/>
          </p:nvPr>
        </p:nvSpPr>
        <p:spPr/>
        <p:txBody>
          <a:bodyPr/>
          <a:lstStyle/>
          <a:p>
            <a:fld id="{76E65FDD-F7ED-441D-84DF-1D7EBF037DFB}" type="slidenum">
              <a:rPr lang="en-US" smtClean="0"/>
              <a:pPr/>
              <a:t>3</a:t>
            </a:fld>
            <a:endParaRPr lang="en-US"/>
          </a:p>
        </p:txBody>
      </p:sp>
    </p:spTree>
    <p:extLst>
      <p:ext uri="{BB962C8B-B14F-4D97-AF65-F5344CB8AC3E}">
        <p14:creationId xmlns:p14="http://schemas.microsoft.com/office/powerpoint/2010/main" val="2075326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Recommend outlining this UP FRONT for the audience —if</a:t>
            </a:r>
            <a:r>
              <a:rPr lang="en-US" baseline="0" dirty="0" smtClean="0"/>
              <a:t> we can not vote because quorum is not present—will need to determine how we will best manage this. </a:t>
            </a:r>
            <a:endParaRPr lang="en-US" dirty="0"/>
          </a:p>
        </p:txBody>
      </p:sp>
      <p:sp>
        <p:nvSpPr>
          <p:cNvPr id="4" name="Slide Number Placeholder 3"/>
          <p:cNvSpPr>
            <a:spLocks noGrp="1"/>
          </p:cNvSpPr>
          <p:nvPr>
            <p:ph type="sldNum" sz="quarter" idx="10"/>
          </p:nvPr>
        </p:nvSpPr>
        <p:spPr/>
        <p:txBody>
          <a:bodyPr/>
          <a:lstStyle/>
          <a:p>
            <a:fld id="{76E65FDD-F7ED-441D-84DF-1D7EBF037DFB}" type="slidenum">
              <a:rPr lang="en-US" smtClean="0"/>
              <a:pPr/>
              <a:t>4</a:t>
            </a:fld>
            <a:endParaRPr lang="en-US"/>
          </a:p>
        </p:txBody>
      </p:sp>
    </p:spTree>
    <p:extLst>
      <p:ext uri="{BB962C8B-B14F-4D97-AF65-F5344CB8AC3E}">
        <p14:creationId xmlns:p14="http://schemas.microsoft.com/office/powerpoint/2010/main" val="2982167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presenting be able to speak to each of these categories, what is included, etc.  We need to stress maintenance and the stress on this category based on our aging neighborhood (trees, mailbox posts, repairs to reserve areas)</a:t>
            </a:r>
          </a:p>
          <a:p>
            <a:endParaRPr lang="en-US" dirty="0"/>
          </a:p>
        </p:txBody>
      </p:sp>
      <p:sp>
        <p:nvSpPr>
          <p:cNvPr id="4" name="Slide Number Placeholder 3"/>
          <p:cNvSpPr>
            <a:spLocks noGrp="1"/>
          </p:cNvSpPr>
          <p:nvPr>
            <p:ph type="sldNum" sz="quarter" idx="10"/>
          </p:nvPr>
        </p:nvSpPr>
        <p:spPr/>
        <p:txBody>
          <a:bodyPr/>
          <a:lstStyle/>
          <a:p>
            <a:fld id="{76E65FDD-F7ED-441D-84DF-1D7EBF037DFB}" type="slidenum">
              <a:rPr lang="en-US" smtClean="0"/>
              <a:pPr/>
              <a:t>5</a:t>
            </a:fld>
            <a:endParaRPr lang="en-US"/>
          </a:p>
        </p:txBody>
      </p:sp>
    </p:spTree>
    <p:extLst>
      <p:ext uri="{BB962C8B-B14F-4D97-AF65-F5344CB8AC3E}">
        <p14:creationId xmlns:p14="http://schemas.microsoft.com/office/powerpoint/2010/main" val="676654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sets the stage as to why increases are needed for 2016 </a:t>
            </a:r>
            <a:endParaRPr lang="en-US" dirty="0"/>
          </a:p>
        </p:txBody>
      </p:sp>
      <p:sp>
        <p:nvSpPr>
          <p:cNvPr id="4" name="Slide Number Placeholder 3"/>
          <p:cNvSpPr>
            <a:spLocks noGrp="1"/>
          </p:cNvSpPr>
          <p:nvPr>
            <p:ph type="sldNum" sz="quarter" idx="10"/>
          </p:nvPr>
        </p:nvSpPr>
        <p:spPr/>
        <p:txBody>
          <a:bodyPr/>
          <a:lstStyle/>
          <a:p>
            <a:fld id="{76E65FDD-F7ED-441D-84DF-1D7EBF037DFB}" type="slidenum">
              <a:rPr lang="en-US" smtClean="0"/>
              <a:pPr/>
              <a:t>6</a:t>
            </a:fld>
            <a:endParaRPr lang="en-US"/>
          </a:p>
        </p:txBody>
      </p:sp>
    </p:spTree>
    <p:extLst>
      <p:ext uri="{BB962C8B-B14F-4D97-AF65-F5344CB8AC3E}">
        <p14:creationId xmlns:p14="http://schemas.microsoft.com/office/powerpoint/2010/main" val="3648516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CF97D-D5D1-4032-BF83-13A3AC626382}" type="datetimeFigureOut">
              <a:rPr lang="en-US" smtClean="0"/>
              <a:pPr/>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7A696-123D-416E-A997-381F060BCF4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CF97D-D5D1-4032-BF83-13A3AC626382}" type="datetimeFigureOut">
              <a:rPr lang="en-US" smtClean="0"/>
              <a:pPr/>
              <a:t>11/18/2015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7A696-123D-416E-A997-381F060BCF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Hillcrest Farm </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Proposed Budget 2016</a:t>
            </a:r>
          </a:p>
          <a:p>
            <a:r>
              <a:rPr lang="en-US" dirty="0" smtClean="0"/>
              <a:t>Meeting</a:t>
            </a:r>
          </a:p>
          <a:p>
            <a:r>
              <a:rPr lang="en-US" dirty="0" smtClean="0"/>
              <a:t>November 12, 2015</a:t>
            </a:r>
          </a:p>
          <a:p>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Increases</a:t>
            </a:r>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smtClean="0"/>
              <a:t>Landscaping </a:t>
            </a:r>
            <a:r>
              <a:rPr lang="en-US" dirty="0"/>
              <a:t>(tree/snow removal)</a:t>
            </a:r>
          </a:p>
          <a:p>
            <a:pPr lvl="1"/>
            <a:r>
              <a:rPr lang="en-US" sz="1400" dirty="0"/>
              <a:t>$9.58 per </a:t>
            </a:r>
            <a:r>
              <a:rPr lang="en-US" sz="1400" dirty="0" smtClean="0"/>
              <a:t>house per year</a:t>
            </a:r>
            <a:endParaRPr lang="en-US" dirty="0"/>
          </a:p>
          <a:p>
            <a:pPr marL="342900" lvl="1" indent="-342900">
              <a:buFont typeface="Arial" panose="020B0604020202020204" pitchFamily="34" charset="0"/>
              <a:buChar char="•"/>
            </a:pPr>
            <a:r>
              <a:rPr lang="en-US" sz="3200" dirty="0"/>
              <a:t>Common Grounds (mailbox replacement)</a:t>
            </a:r>
          </a:p>
          <a:p>
            <a:pPr lvl="1"/>
            <a:r>
              <a:rPr lang="en-US" sz="1400" dirty="0"/>
              <a:t> $1.41 per </a:t>
            </a:r>
            <a:r>
              <a:rPr lang="en-US" sz="1400" dirty="0" smtClean="0"/>
              <a:t>house per year</a:t>
            </a:r>
            <a:endParaRPr lang="en-US" dirty="0" smtClean="0"/>
          </a:p>
          <a:p>
            <a:r>
              <a:rPr lang="en-US" dirty="0" smtClean="0"/>
              <a:t>Capital Reserve Replenishment</a:t>
            </a:r>
            <a:endParaRPr lang="en-US" sz="1400" dirty="0"/>
          </a:p>
          <a:p>
            <a:pPr lvl="1"/>
            <a:r>
              <a:rPr lang="en-US" sz="1400" dirty="0" smtClean="0"/>
              <a:t>$10.50 per house per year</a:t>
            </a:r>
          </a:p>
          <a:p>
            <a:pPr lvl="1"/>
            <a:r>
              <a:rPr lang="en-US" sz="1400" dirty="0" smtClean="0"/>
              <a:t>Current 2015 budgeted amount to be placed into reserves is $3,060.  $0 actually going into reserves.</a:t>
            </a:r>
          </a:p>
          <a:p>
            <a:pPr lvl="1"/>
            <a:r>
              <a:rPr lang="en-US" sz="1400" u="sng" dirty="0" smtClean="0"/>
              <a:t>As of October 2015 we are $11,262.92 OVER BUDGET YTD.  $31.73 per house.</a:t>
            </a:r>
          </a:p>
          <a:p>
            <a:pPr lvl="2"/>
            <a:r>
              <a:rPr lang="en-US" sz="1400" dirty="0" smtClean="0"/>
              <a:t>Extensive unexpected tree removal.</a:t>
            </a:r>
          </a:p>
          <a:p>
            <a:pPr lvl="2"/>
            <a:r>
              <a:rPr lang="en-US" sz="1400" dirty="0" smtClean="0"/>
              <a:t>Replacement of play set in Triangle Park.</a:t>
            </a:r>
            <a:endParaRPr lang="en-US" dirty="0" smtClean="0"/>
          </a:p>
          <a:p>
            <a:pPr lvl="1"/>
            <a:endParaRPr lang="en-US" dirty="0" smtClean="0"/>
          </a:p>
          <a:p>
            <a:endParaRPr lang="en-US" sz="1800" dirty="0" smtClean="0"/>
          </a:p>
          <a:p>
            <a:endParaRPr lang="en-US" dirty="0"/>
          </a:p>
        </p:txBody>
      </p:sp>
    </p:spTree>
    <p:extLst>
      <p:ext uri="{BB962C8B-B14F-4D97-AF65-F5344CB8AC3E}">
        <p14:creationId xmlns:p14="http://schemas.microsoft.com/office/powerpoint/2010/main" val="1285557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Budget Option B</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4400" dirty="0" smtClean="0"/>
              <a:t>TOTAL YEARLY DUES</a:t>
            </a:r>
          </a:p>
          <a:p>
            <a:pPr marL="0" indent="0" algn="ctr">
              <a:buNone/>
            </a:pPr>
            <a:endParaRPr lang="en-US" sz="2400" dirty="0" smtClean="0"/>
          </a:p>
          <a:p>
            <a:pPr marL="0" indent="0" algn="ctr">
              <a:buNone/>
            </a:pPr>
            <a:r>
              <a:rPr lang="en-US" sz="8000" dirty="0" smtClean="0"/>
              <a:t>$315</a:t>
            </a:r>
          </a:p>
          <a:p>
            <a:pPr marL="0" indent="0" algn="ctr">
              <a:buNone/>
            </a:pPr>
            <a:r>
              <a:rPr lang="en-US" sz="4400" dirty="0" smtClean="0"/>
              <a:t>Increase of $30</a:t>
            </a:r>
          </a:p>
          <a:p>
            <a:pPr marL="0" indent="0" algn="ctr">
              <a:buNone/>
            </a:pPr>
            <a:r>
              <a:rPr lang="en-US" sz="4400" dirty="0" smtClean="0"/>
              <a:t>Not anticipated to change for next 3 years</a:t>
            </a:r>
            <a:endParaRPr lang="en-US" sz="4400" dirty="0"/>
          </a:p>
        </p:txBody>
      </p:sp>
    </p:spTree>
    <p:extLst>
      <p:ext uri="{BB962C8B-B14F-4D97-AF65-F5344CB8AC3E}">
        <p14:creationId xmlns:p14="http://schemas.microsoft.com/office/powerpoint/2010/main" val="1834851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2016 Budget A</a:t>
            </a:r>
            <a:endParaRPr lang="en-US" dirty="0"/>
          </a:p>
        </p:txBody>
      </p:sp>
      <p:sp>
        <p:nvSpPr>
          <p:cNvPr id="3" name="Subtitle 2"/>
          <p:cNvSpPr>
            <a:spLocks noGrp="1"/>
          </p:cNvSpPr>
          <p:nvPr>
            <p:ph type="subTitle" idx="1"/>
          </p:nvPr>
        </p:nvSpPr>
        <p:spPr/>
        <p:txBody>
          <a:bodyPr/>
          <a:lstStyle/>
          <a:p>
            <a:r>
              <a:rPr lang="en-US" b="1" dirty="0" smtClean="0"/>
              <a:t>Pool Option – 3 Years</a:t>
            </a:r>
          </a:p>
          <a:p>
            <a:r>
              <a:rPr lang="en-US" sz="1600" dirty="0" smtClean="0"/>
              <a:t>*Includes Special Assessment</a:t>
            </a:r>
            <a:endParaRPr lang="en-US" sz="1600" dirty="0"/>
          </a:p>
        </p:txBody>
      </p:sp>
    </p:spTree>
    <p:extLst>
      <p:ext uri="{BB962C8B-B14F-4D97-AF65-F5344CB8AC3E}">
        <p14:creationId xmlns:p14="http://schemas.microsoft.com/office/powerpoint/2010/main" val="182971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Increases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Change of the bylaws </a:t>
            </a:r>
            <a:r>
              <a:rPr lang="en-US" sz="1800" dirty="0" smtClean="0"/>
              <a:t>(to align with 2012 HOA legislation laws) </a:t>
            </a:r>
          </a:p>
          <a:p>
            <a:r>
              <a:rPr lang="en-US" dirty="0" smtClean="0"/>
              <a:t>Pool</a:t>
            </a:r>
          </a:p>
          <a:p>
            <a:pPr lvl="1"/>
            <a:r>
              <a:rPr lang="en-US" dirty="0" smtClean="0"/>
              <a:t>Pool Management Committee</a:t>
            </a:r>
          </a:p>
          <a:p>
            <a:pPr lvl="1"/>
            <a:r>
              <a:rPr lang="en-US" dirty="0" smtClean="0"/>
              <a:t>Electricity</a:t>
            </a:r>
          </a:p>
          <a:p>
            <a:pPr lvl="1"/>
            <a:r>
              <a:rPr lang="en-US" dirty="0" smtClean="0"/>
              <a:t>7 year Loan</a:t>
            </a:r>
          </a:p>
          <a:p>
            <a:r>
              <a:rPr lang="en-US" dirty="0" smtClean="0"/>
              <a:t>Social Events</a:t>
            </a:r>
          </a:p>
          <a:p>
            <a:pPr lvl="1"/>
            <a:r>
              <a:rPr lang="en-US" dirty="0" smtClean="0"/>
              <a:t>4</a:t>
            </a:r>
            <a:r>
              <a:rPr lang="en-US" baseline="30000" dirty="0" smtClean="0"/>
              <a:t>th</a:t>
            </a:r>
            <a:r>
              <a:rPr lang="en-US" dirty="0" smtClean="0"/>
              <a:t> July Parade</a:t>
            </a:r>
          </a:p>
          <a:p>
            <a:pPr lvl="1"/>
            <a:r>
              <a:rPr lang="en-US" dirty="0" smtClean="0"/>
              <a:t>Easter Egg Hunt</a:t>
            </a:r>
          </a:p>
          <a:p>
            <a:pPr lvl="1"/>
            <a:r>
              <a:rPr lang="en-US" dirty="0" smtClean="0"/>
              <a:t>Summer Music Fest</a:t>
            </a:r>
          </a:p>
          <a:p>
            <a:pPr lvl="1"/>
            <a:r>
              <a:rPr lang="en-US" dirty="0" smtClean="0"/>
              <a:t>Movies in the park</a:t>
            </a:r>
          </a:p>
          <a:p>
            <a:pPr lvl="1"/>
            <a:r>
              <a:rPr lang="en-US" dirty="0" err="1" smtClean="0"/>
              <a:t>Misc</a:t>
            </a:r>
            <a:r>
              <a:rPr lang="en-US" dirty="0" smtClean="0"/>
              <a:t>…</a:t>
            </a:r>
          </a:p>
          <a:p>
            <a:r>
              <a:rPr lang="en-US" dirty="0" smtClean="0"/>
              <a:t>Landscaping </a:t>
            </a:r>
          </a:p>
          <a:p>
            <a:pPr lvl="1"/>
            <a:r>
              <a:rPr lang="en-US" dirty="0" smtClean="0"/>
              <a:t>Tree (major increase in 2015)</a:t>
            </a:r>
          </a:p>
          <a:p>
            <a:pPr lvl="1"/>
            <a:r>
              <a:rPr lang="en-US" dirty="0" smtClean="0"/>
              <a:t>Snow</a:t>
            </a:r>
          </a:p>
          <a:p>
            <a:pPr lvl="1"/>
            <a:r>
              <a:rPr lang="en-US" dirty="0" smtClean="0"/>
              <a:t>Common Grounds </a:t>
            </a:r>
          </a:p>
          <a:p>
            <a:pPr lvl="2"/>
            <a:r>
              <a:rPr lang="en-US" dirty="0" smtClean="0"/>
              <a:t>Playgrounds</a:t>
            </a:r>
          </a:p>
          <a:p>
            <a:pPr lvl="2"/>
            <a:r>
              <a:rPr lang="en-US" dirty="0" smtClean="0"/>
              <a:t>Shelters</a:t>
            </a:r>
          </a:p>
          <a:p>
            <a:endParaRPr lang="en-US" sz="1800" dirty="0" smtClean="0"/>
          </a:p>
          <a:p>
            <a:endParaRPr lang="en-US" dirty="0"/>
          </a:p>
        </p:txBody>
      </p:sp>
    </p:spTree>
    <p:extLst>
      <p:ext uri="{BB962C8B-B14F-4D97-AF65-F5344CB8AC3E}">
        <p14:creationId xmlns:p14="http://schemas.microsoft.com/office/powerpoint/2010/main" val="1920927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6000" dirty="0" smtClean="0"/>
              <a:t>This is an </a:t>
            </a:r>
          </a:p>
          <a:p>
            <a:pPr marL="0" indent="0" algn="ctr">
              <a:buNone/>
            </a:pPr>
            <a:r>
              <a:rPr lang="en-US" sz="9600" dirty="0" smtClean="0"/>
              <a:t>HOA POOL</a:t>
            </a:r>
          </a:p>
          <a:p>
            <a:pPr marL="0" indent="0" algn="ctr">
              <a:buNone/>
            </a:pPr>
            <a:r>
              <a:rPr lang="en-US" sz="3800" dirty="0" smtClean="0"/>
              <a:t>(Not a community pool)</a:t>
            </a:r>
            <a:endParaRPr lang="en-US" sz="3800" dirty="0"/>
          </a:p>
        </p:txBody>
      </p:sp>
    </p:spTree>
    <p:extLst>
      <p:ext uri="{BB962C8B-B14F-4D97-AF65-F5344CB8AC3E}">
        <p14:creationId xmlns:p14="http://schemas.microsoft.com/office/powerpoint/2010/main" val="3313734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Costs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HOA Annual Pool Cost </a:t>
            </a:r>
          </a:p>
          <a:p>
            <a:pPr marL="0" indent="0" algn="ctr">
              <a:buNone/>
            </a:pPr>
            <a:r>
              <a:rPr lang="en-US" dirty="0" smtClean="0"/>
              <a:t>Vs.</a:t>
            </a:r>
          </a:p>
          <a:p>
            <a:pPr marL="0" indent="0" algn="ctr">
              <a:buNone/>
            </a:pPr>
            <a:r>
              <a:rPr lang="en-US" dirty="0" smtClean="0"/>
              <a:t>Community Annual Pool Cost</a:t>
            </a:r>
          </a:p>
          <a:p>
            <a:pPr marL="0" indent="0" algn="ctr">
              <a:buNone/>
            </a:pPr>
            <a:endParaRPr lang="en-US" dirty="0"/>
          </a:p>
          <a:p>
            <a:pPr marL="0" indent="0" algn="ctr">
              <a:buNone/>
            </a:pPr>
            <a:endParaRPr lang="en-US" dirty="0" smtClean="0"/>
          </a:p>
          <a:p>
            <a:pPr marL="0" indent="0" algn="ctr">
              <a:buNone/>
            </a:pPr>
            <a:r>
              <a:rPr lang="en-US" dirty="0" smtClean="0"/>
              <a:t>Let’s Take a look…………… </a:t>
            </a:r>
            <a:endParaRPr lang="en-US" dirty="0"/>
          </a:p>
        </p:txBody>
      </p:sp>
    </p:spTree>
    <p:extLst>
      <p:ext uri="{BB962C8B-B14F-4D97-AF65-F5344CB8AC3E}">
        <p14:creationId xmlns:p14="http://schemas.microsoft.com/office/powerpoint/2010/main" val="3203515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Aquatic Center: Thomas A. </a:t>
            </a:r>
            <a:r>
              <a:rPr lang="en-US" dirty="0" err="1" smtClean="0"/>
              <a:t>Soetaert</a:t>
            </a:r>
            <a:endParaRPr lang="en-US" dirty="0"/>
          </a:p>
        </p:txBody>
      </p:sp>
      <p:sp>
        <p:nvSpPr>
          <p:cNvPr id="3" name="Content Placeholder 2"/>
          <p:cNvSpPr>
            <a:spLocks noGrp="1"/>
          </p:cNvSpPr>
          <p:nvPr>
            <p:ph idx="1"/>
          </p:nvPr>
        </p:nvSpPr>
        <p:spPr/>
        <p:txBody>
          <a:bodyPr/>
          <a:lstStyle/>
          <a:p>
            <a:r>
              <a:rPr lang="en-US" b="1" dirty="0" smtClean="0"/>
              <a:t>2015 Resident </a:t>
            </a:r>
            <a:r>
              <a:rPr lang="en-US" b="1" dirty="0"/>
              <a:t>Memberships</a:t>
            </a:r>
            <a:r>
              <a:rPr lang="en-US" dirty="0" smtClean="0"/>
              <a:t> (Expected to increase in 2016)</a:t>
            </a:r>
          </a:p>
          <a:p>
            <a:r>
              <a:rPr lang="en-US" dirty="0" smtClean="0"/>
              <a:t>Individual </a:t>
            </a:r>
            <a:r>
              <a:rPr lang="en-US" dirty="0"/>
              <a:t>- $62.00</a:t>
            </a:r>
            <a:r>
              <a:rPr lang="en-US" dirty="0" smtClean="0"/>
              <a:t> </a:t>
            </a:r>
          </a:p>
          <a:p>
            <a:r>
              <a:rPr lang="en-US" dirty="0"/>
              <a:t>Family (up to </a:t>
            </a:r>
            <a:r>
              <a:rPr lang="en-US" dirty="0">
                <a:solidFill>
                  <a:srgbClr val="FF0000"/>
                </a:solidFill>
              </a:rPr>
              <a:t>4</a:t>
            </a:r>
            <a:r>
              <a:rPr lang="en-US" dirty="0"/>
              <a:t>) - </a:t>
            </a:r>
            <a:r>
              <a:rPr lang="en-US" b="1" dirty="0">
                <a:solidFill>
                  <a:srgbClr val="FF0000"/>
                </a:solidFill>
              </a:rPr>
              <a:t>$124.00</a:t>
            </a:r>
            <a:r>
              <a:rPr lang="en-US" b="1" dirty="0" smtClean="0">
                <a:solidFill>
                  <a:srgbClr val="FF0000"/>
                </a:solidFill>
              </a:rPr>
              <a:t> </a:t>
            </a:r>
          </a:p>
          <a:p>
            <a:pPr lvl="1"/>
            <a:r>
              <a:rPr lang="en-US" dirty="0"/>
              <a:t>Additional Member(s) - $10 each</a:t>
            </a:r>
            <a:endParaRPr lang="en-US" dirty="0" smtClean="0"/>
          </a:p>
          <a:p>
            <a:r>
              <a:rPr lang="en-US" dirty="0"/>
              <a:t>Senior (age 62+) - Free</a:t>
            </a:r>
            <a:r>
              <a:rPr lang="en-US" dirty="0" smtClean="0"/>
              <a:t> </a:t>
            </a:r>
          </a:p>
          <a:p>
            <a:r>
              <a:rPr lang="en-US" dirty="0"/>
              <a:t>Military - Half Price</a:t>
            </a:r>
            <a:endParaRPr lang="en-US" dirty="0" smtClean="0"/>
          </a:p>
          <a:p>
            <a:endParaRPr lang="en-US" dirty="0"/>
          </a:p>
        </p:txBody>
      </p:sp>
    </p:spTree>
    <p:extLst>
      <p:ext uri="{BB962C8B-B14F-4D97-AF65-F5344CB8AC3E}">
        <p14:creationId xmlns:p14="http://schemas.microsoft.com/office/powerpoint/2010/main" val="2517354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Schlitterbahn</a:t>
            </a:r>
            <a:r>
              <a:rPr lang="en-US" b="1" dirty="0" smtClean="0"/>
              <a:t> Kansas City Waterpark</a:t>
            </a:r>
            <a:br>
              <a:rPr lang="en-US" b="1" dirty="0" smtClean="0"/>
            </a:br>
            <a:endParaRPr lang="en-US" dirty="0"/>
          </a:p>
        </p:txBody>
      </p:sp>
      <p:sp>
        <p:nvSpPr>
          <p:cNvPr id="3" name="Content Placeholder 2"/>
          <p:cNvSpPr>
            <a:spLocks noGrp="1"/>
          </p:cNvSpPr>
          <p:nvPr>
            <p:ph idx="1"/>
          </p:nvPr>
        </p:nvSpPr>
        <p:spPr/>
        <p:txBody>
          <a:bodyPr>
            <a:normAutofit/>
          </a:bodyPr>
          <a:lstStyle/>
          <a:p>
            <a:pPr algn="ctr"/>
            <a:r>
              <a:rPr lang="en-US" b="1" u="sng" dirty="0" smtClean="0"/>
              <a:t>2016 Season Passes</a:t>
            </a:r>
          </a:p>
          <a:p>
            <a:r>
              <a:rPr lang="en-US" dirty="0" smtClean="0"/>
              <a:t> 2016 General Season Pass </a:t>
            </a:r>
          </a:p>
          <a:p>
            <a:r>
              <a:rPr lang="en-US" dirty="0" smtClean="0"/>
              <a:t>$134..99 / each</a:t>
            </a:r>
          </a:p>
          <a:p>
            <a:r>
              <a:rPr lang="en-US" b="1" dirty="0" smtClean="0"/>
              <a:t>(Ages 12-54)</a:t>
            </a:r>
          </a:p>
          <a:p>
            <a:r>
              <a:rPr lang="en-US" dirty="0" smtClean="0"/>
              <a:t>2016 Child or Senior Season Pass </a:t>
            </a:r>
          </a:p>
          <a:p>
            <a:r>
              <a:rPr lang="en-US" dirty="0" smtClean="0"/>
              <a:t>$94.99 / each</a:t>
            </a:r>
          </a:p>
          <a:p>
            <a:r>
              <a:rPr lang="en-US" b="1" dirty="0"/>
              <a:t>(Ages 3-11 or 55 &amp; Older</a:t>
            </a:r>
            <a:r>
              <a:rPr lang="en-US" b="1" dirty="0" smtClean="0"/>
              <a:t>)</a:t>
            </a:r>
            <a:endParaRPr lang="en-US" dirty="0" smtClean="0">
              <a:effectLst/>
            </a:endParaRPr>
          </a:p>
          <a:p>
            <a:endParaRPr lang="en-US" dirty="0"/>
          </a:p>
        </p:txBody>
      </p:sp>
    </p:spTree>
    <p:extLst>
      <p:ext uri="{BB962C8B-B14F-4D97-AF65-F5344CB8AC3E}">
        <p14:creationId xmlns:p14="http://schemas.microsoft.com/office/powerpoint/2010/main" val="121966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9600" dirty="0" smtClean="0"/>
              <a:t>SO……..</a:t>
            </a:r>
            <a:r>
              <a:rPr lang="en-US" sz="9600" dirty="0"/>
              <a:t/>
            </a:r>
            <a:br>
              <a:rPr lang="en-US" sz="9600" dirty="0"/>
            </a:br>
            <a:r>
              <a:rPr lang="en-US" sz="6200" dirty="0"/>
              <a:t>WHAT IS THE </a:t>
            </a:r>
            <a:r>
              <a:rPr lang="en-US" sz="6200" dirty="0" smtClean="0"/>
              <a:t>POOL COSTING YOU </a:t>
            </a:r>
          </a:p>
          <a:p>
            <a:pPr marL="0" indent="0" algn="ctr">
              <a:buNone/>
            </a:pPr>
            <a:r>
              <a:rPr lang="en-US" sz="9600" dirty="0" smtClean="0"/>
              <a:t>????</a:t>
            </a:r>
            <a:endParaRPr lang="en-US" sz="9600" dirty="0"/>
          </a:p>
        </p:txBody>
      </p:sp>
    </p:spTree>
    <p:extLst>
      <p:ext uri="{BB962C8B-B14F-4D97-AF65-F5344CB8AC3E}">
        <p14:creationId xmlns:p14="http://schemas.microsoft.com/office/powerpoint/2010/main" val="3192428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endParaRPr lang="en-US" sz="9600" dirty="0" smtClean="0"/>
          </a:p>
          <a:p>
            <a:pPr marL="0" indent="0" algn="ctr">
              <a:buNone/>
            </a:pPr>
            <a:r>
              <a:rPr lang="en-US" sz="9600" dirty="0" smtClean="0"/>
              <a:t>$11.82/mo</a:t>
            </a:r>
          </a:p>
          <a:p>
            <a:endParaRPr lang="en-US" dirty="0"/>
          </a:p>
        </p:txBody>
      </p:sp>
    </p:spTree>
    <p:extLst>
      <p:ext uri="{BB962C8B-B14F-4D97-AF65-F5344CB8AC3E}">
        <p14:creationId xmlns:p14="http://schemas.microsoft.com/office/powerpoint/2010/main" val="2053900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5410200"/>
          </a:xfrm>
        </p:spPr>
        <p:txBody>
          <a:bodyPr>
            <a:normAutofit/>
          </a:bodyPr>
          <a:lstStyle/>
          <a:p>
            <a:pPr algn="l"/>
            <a:r>
              <a:rPr lang="en-US" dirty="0" smtClean="0"/>
              <a:t>                       AGENDA</a:t>
            </a:r>
            <a:br>
              <a:rPr lang="en-US" dirty="0" smtClean="0"/>
            </a:br>
            <a:r>
              <a:rPr lang="en-US" dirty="0"/>
              <a:t/>
            </a:r>
            <a:br>
              <a:rPr lang="en-US" dirty="0"/>
            </a:br>
            <a:r>
              <a:rPr lang="en-US" dirty="0" smtClean="0"/>
              <a:t>-Introductions and Purpose </a:t>
            </a:r>
            <a:br>
              <a:rPr lang="en-US" dirty="0" smtClean="0"/>
            </a:br>
            <a:r>
              <a:rPr lang="en-US" dirty="0" smtClean="0"/>
              <a:t>-2015 History</a:t>
            </a:r>
            <a:br>
              <a:rPr lang="en-US" dirty="0" smtClean="0"/>
            </a:br>
            <a:r>
              <a:rPr lang="en-US" dirty="0" smtClean="0"/>
              <a:t>-Proposed 2016 options</a:t>
            </a:r>
            <a:br>
              <a:rPr lang="en-US" dirty="0" smtClean="0"/>
            </a:br>
            <a:r>
              <a:rPr lang="en-US" dirty="0" smtClean="0"/>
              <a:t>-Questions and Answers</a:t>
            </a:r>
            <a:br>
              <a:rPr lang="en-US" dirty="0" smtClean="0"/>
            </a:br>
            <a:r>
              <a:rPr lang="en-US" dirty="0" smtClean="0"/>
              <a:t>-Voting </a:t>
            </a:r>
            <a:endParaRPr lang="en-US" dirty="0"/>
          </a:p>
        </p:txBody>
      </p:sp>
      <p:sp>
        <p:nvSpPr>
          <p:cNvPr id="3" name="Subtitle 2"/>
          <p:cNvSpPr>
            <a:spLocks noGrp="1"/>
          </p:cNvSpPr>
          <p:nvPr>
            <p:ph type="subTitle" idx="1"/>
          </p:nvPr>
        </p:nvSpPr>
        <p:spPr>
          <a:xfrm>
            <a:off x="5410200" y="4876800"/>
            <a:ext cx="2362200" cy="762000"/>
          </a:xfrm>
        </p:spPr>
        <p:txBody>
          <a:bodyPr>
            <a:normAutofit/>
          </a:bodyPr>
          <a:lstStyle/>
          <a:p>
            <a:r>
              <a:rPr lang="en-US" dirty="0" smtClean="0"/>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 TERM SHEET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Bank – Brotherhood Bank and Trust</a:t>
            </a:r>
          </a:p>
          <a:p>
            <a:r>
              <a:rPr lang="en-US" dirty="0" smtClean="0"/>
              <a:t>Borrower – Hillcrest HOA</a:t>
            </a:r>
          </a:p>
          <a:p>
            <a:r>
              <a:rPr lang="en-US" dirty="0" smtClean="0"/>
              <a:t>Purpose – Construction to Perm Loan</a:t>
            </a:r>
          </a:p>
          <a:p>
            <a:r>
              <a:rPr lang="en-US" dirty="0" smtClean="0"/>
              <a:t>Amount – 227,000 (Max of 65% of cost)</a:t>
            </a:r>
          </a:p>
          <a:p>
            <a:r>
              <a:rPr lang="en-US" dirty="0" smtClean="0"/>
              <a:t>Collateral – Mortgage, Assignment of rental/leases, UCC on Assets</a:t>
            </a:r>
          </a:p>
          <a:p>
            <a:r>
              <a:rPr lang="en-US" dirty="0" smtClean="0"/>
              <a:t>Terms – 12 month construction Draw Note converting to 84 month Term Note</a:t>
            </a:r>
          </a:p>
          <a:p>
            <a:r>
              <a:rPr lang="en-US" dirty="0" smtClean="0"/>
              <a:t>Payment – Interest Payable monthly during draw then principal and interest payments due monthly</a:t>
            </a:r>
          </a:p>
          <a:p>
            <a:r>
              <a:rPr lang="en-US" dirty="0" smtClean="0"/>
              <a:t>Origination Fee – 3,000</a:t>
            </a:r>
          </a:p>
          <a:p>
            <a:r>
              <a:rPr lang="en-US" dirty="0" smtClean="0"/>
              <a:t>Interest Rate – 5.50%</a:t>
            </a:r>
          </a:p>
          <a:p>
            <a:r>
              <a:rPr lang="en-US" dirty="0" smtClean="0"/>
              <a:t>Prepayment Fee – None </a:t>
            </a:r>
            <a:endParaRPr lang="en-US" dirty="0"/>
          </a:p>
        </p:txBody>
      </p:sp>
    </p:spTree>
    <p:extLst>
      <p:ext uri="{BB962C8B-B14F-4D97-AF65-F5344CB8AC3E}">
        <p14:creationId xmlns:p14="http://schemas.microsoft.com/office/powerpoint/2010/main" val="2675825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ASSESSMENT </a:t>
            </a:r>
            <a:endParaRPr lang="en-US" dirty="0"/>
          </a:p>
        </p:txBody>
      </p:sp>
      <p:sp>
        <p:nvSpPr>
          <p:cNvPr id="3" name="Content Placeholder 2"/>
          <p:cNvSpPr>
            <a:spLocks noGrp="1"/>
          </p:cNvSpPr>
          <p:nvPr>
            <p:ph idx="1"/>
          </p:nvPr>
        </p:nvSpPr>
        <p:spPr/>
        <p:txBody>
          <a:bodyPr/>
          <a:lstStyle/>
          <a:p>
            <a:r>
              <a:rPr lang="en-US" dirty="0" smtClean="0"/>
              <a:t>One-Time payment of $365.00</a:t>
            </a:r>
          </a:p>
          <a:p>
            <a:r>
              <a:rPr lang="en-US" dirty="0" smtClean="0"/>
              <a:t>Up Front Expenses</a:t>
            </a:r>
          </a:p>
          <a:p>
            <a:pPr lvl="1"/>
            <a:r>
              <a:rPr lang="en-US" dirty="0" smtClean="0"/>
              <a:t>Key Cards</a:t>
            </a:r>
          </a:p>
          <a:p>
            <a:pPr lvl="1"/>
            <a:r>
              <a:rPr lang="en-US" dirty="0" smtClean="0"/>
              <a:t>Signage</a:t>
            </a:r>
          </a:p>
          <a:p>
            <a:pPr lvl="1"/>
            <a:r>
              <a:rPr lang="en-US" dirty="0" smtClean="0"/>
              <a:t>Furniture</a:t>
            </a:r>
          </a:p>
          <a:p>
            <a:pPr lvl="1"/>
            <a:r>
              <a:rPr lang="en-US" dirty="0" smtClean="0"/>
              <a:t>Cameras</a:t>
            </a:r>
          </a:p>
          <a:p>
            <a:pPr lvl="1"/>
            <a:r>
              <a:rPr lang="en-US" dirty="0" smtClean="0"/>
              <a:t>Pool Cover</a:t>
            </a:r>
          </a:p>
          <a:p>
            <a:pPr lvl="1"/>
            <a:r>
              <a:rPr lang="en-US" dirty="0" smtClean="0"/>
              <a:t>35% of Loan (needed to start construction) </a:t>
            </a:r>
            <a:endParaRPr lang="en-US" dirty="0"/>
          </a:p>
        </p:txBody>
      </p:sp>
    </p:spTree>
    <p:extLst>
      <p:ext uri="{BB962C8B-B14F-4D97-AF65-F5344CB8AC3E}">
        <p14:creationId xmlns:p14="http://schemas.microsoft.com/office/powerpoint/2010/main" val="122166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HCF PMC</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10 HCF members met to form this committee in efforts to build, provide, organize and manage a community pool to our HCF neighbors as well to help reduce costs of hiring a </a:t>
            </a:r>
            <a:r>
              <a:rPr lang="en-US" dirty="0"/>
              <a:t>m</a:t>
            </a:r>
            <a:r>
              <a:rPr lang="en-US" dirty="0" smtClean="0"/>
              <a:t>anagement pool company.   </a:t>
            </a:r>
          </a:p>
          <a:p>
            <a:r>
              <a:rPr lang="en-US" dirty="0" smtClean="0"/>
              <a:t>Duties</a:t>
            </a:r>
          </a:p>
          <a:p>
            <a:pPr lvl="1"/>
            <a:r>
              <a:rPr lang="en-US" dirty="0" smtClean="0"/>
              <a:t>2 CPO (Certifies Pool Operators)</a:t>
            </a:r>
          </a:p>
          <a:p>
            <a:pPr lvl="2"/>
            <a:r>
              <a:rPr lang="en-US" dirty="0" smtClean="0"/>
              <a:t>Maintain pool and spa chemistry, testing, treatment, filtration, maintenance, automatic feeding equipment, and government requirements</a:t>
            </a:r>
          </a:p>
          <a:p>
            <a:pPr lvl="1"/>
            <a:r>
              <a:rPr lang="en-US" dirty="0" smtClean="0"/>
              <a:t>8 members to collectively manage pool operations</a:t>
            </a:r>
          </a:p>
          <a:p>
            <a:pPr lvl="2"/>
            <a:r>
              <a:rPr lang="en-US" dirty="0" smtClean="0"/>
              <a:t>Trash/bathroom cleanliness</a:t>
            </a:r>
          </a:p>
          <a:p>
            <a:pPr lvl="2"/>
            <a:r>
              <a:rPr lang="en-US" dirty="0" smtClean="0"/>
              <a:t>Key Cards (deactivate if dues are not paid and manage lost cards)</a:t>
            </a:r>
          </a:p>
          <a:p>
            <a:pPr lvl="2"/>
            <a:r>
              <a:rPr lang="en-US" dirty="0" smtClean="0"/>
              <a:t>Security/Safety</a:t>
            </a:r>
          </a:p>
          <a:p>
            <a:pPr lvl="2"/>
            <a:r>
              <a:rPr lang="en-US" dirty="0" smtClean="0"/>
              <a:t>Total maintenance </a:t>
            </a:r>
          </a:p>
          <a:p>
            <a:endParaRPr lang="en-US" dirty="0"/>
          </a:p>
        </p:txBody>
      </p:sp>
    </p:spTree>
    <p:extLst>
      <p:ext uri="{BB962C8B-B14F-4D97-AF65-F5344CB8AC3E}">
        <p14:creationId xmlns:p14="http://schemas.microsoft.com/office/powerpoint/2010/main" val="2698794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 CONCERNS</a:t>
            </a:r>
            <a:endParaRPr lang="en-US" dirty="0"/>
          </a:p>
        </p:txBody>
      </p:sp>
      <p:sp>
        <p:nvSpPr>
          <p:cNvPr id="3" name="Content Placeholder 2"/>
          <p:cNvSpPr>
            <a:spLocks noGrp="1"/>
          </p:cNvSpPr>
          <p:nvPr>
            <p:ph idx="1"/>
          </p:nvPr>
        </p:nvSpPr>
        <p:spPr/>
        <p:txBody>
          <a:bodyPr/>
          <a:lstStyle/>
          <a:p>
            <a:r>
              <a:rPr lang="en-US" dirty="0" smtClean="0"/>
              <a:t>Safety/Security</a:t>
            </a:r>
          </a:p>
          <a:p>
            <a:pPr lvl="1"/>
            <a:r>
              <a:rPr lang="en-US" dirty="0" smtClean="0"/>
              <a:t>2 Cloud Based Security Cameras will be installed around the premises and managed by the PMC (Pool Management Committee)</a:t>
            </a:r>
          </a:p>
          <a:p>
            <a:r>
              <a:rPr lang="en-US" dirty="0" smtClean="0"/>
              <a:t>Parking</a:t>
            </a:r>
          </a:p>
          <a:p>
            <a:pPr lvl="1"/>
            <a:r>
              <a:rPr lang="en-US" dirty="0" smtClean="0"/>
              <a:t>Curb side parking on the north side of 48</a:t>
            </a:r>
            <a:r>
              <a:rPr lang="en-US" baseline="30000" dirty="0" smtClean="0"/>
              <a:t>th</a:t>
            </a:r>
            <a:r>
              <a:rPr lang="en-US" dirty="0" smtClean="0"/>
              <a:t> street and the north cul-de-sac of 48</a:t>
            </a:r>
            <a:r>
              <a:rPr lang="en-US" baseline="30000" dirty="0" smtClean="0"/>
              <a:t>th</a:t>
            </a:r>
            <a:r>
              <a:rPr lang="en-US" dirty="0" smtClean="0"/>
              <a:t> and </a:t>
            </a:r>
            <a:r>
              <a:rPr lang="en-US" dirty="0" err="1" smtClean="0"/>
              <a:t>Lakecrest</a:t>
            </a:r>
            <a:r>
              <a:rPr lang="en-US" dirty="0" smtClean="0"/>
              <a:t> </a:t>
            </a:r>
            <a:r>
              <a:rPr lang="en-US" sz="1800" dirty="0" smtClean="0"/>
              <a:t>(most community pool lots have 6-8 spots and most are rarely used due to walkers)</a:t>
            </a:r>
            <a:endParaRPr lang="en-US" sz="1800" dirty="0"/>
          </a:p>
        </p:txBody>
      </p:sp>
    </p:spTree>
    <p:extLst>
      <p:ext uri="{BB962C8B-B14F-4D97-AF65-F5344CB8AC3E}">
        <p14:creationId xmlns:p14="http://schemas.microsoft.com/office/powerpoint/2010/main" val="1572266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POOL COMPANIES &amp; LOCATION </a:t>
            </a:r>
            <a:endParaRPr lang="en-US" dirty="0"/>
          </a:p>
        </p:txBody>
      </p:sp>
      <p:sp>
        <p:nvSpPr>
          <p:cNvPr id="3" name="Content Placeholder 2"/>
          <p:cNvSpPr>
            <a:spLocks noGrp="1"/>
          </p:cNvSpPr>
          <p:nvPr>
            <p:ph idx="1"/>
          </p:nvPr>
        </p:nvSpPr>
        <p:spPr/>
        <p:txBody>
          <a:bodyPr/>
          <a:lstStyle/>
          <a:p>
            <a:r>
              <a:rPr lang="en-US" dirty="0" smtClean="0"/>
              <a:t>B&amp;A Architecture – Dennis Bradley</a:t>
            </a:r>
          </a:p>
          <a:p>
            <a:r>
              <a:rPr lang="en-US" dirty="0" smtClean="0"/>
              <a:t>Classic Pools – Mark Shirley </a:t>
            </a:r>
            <a:r>
              <a:rPr lang="en-US" sz="2000" dirty="0" smtClean="0"/>
              <a:t>(Same Company building Riverview)</a:t>
            </a:r>
          </a:p>
          <a:p>
            <a:r>
              <a:rPr lang="en-US" dirty="0" smtClean="0"/>
              <a:t>Contractor</a:t>
            </a:r>
            <a:r>
              <a:rPr lang="en-US" sz="2000" dirty="0" smtClean="0"/>
              <a:t> – (Same as Riverview) </a:t>
            </a:r>
          </a:p>
          <a:p>
            <a:endParaRPr lang="en-US" sz="2000" dirty="0"/>
          </a:p>
          <a:p>
            <a:r>
              <a:rPr lang="en-US" sz="2000" dirty="0" smtClean="0"/>
              <a:t>POOL LOCATION:</a:t>
            </a:r>
          </a:p>
          <a:p>
            <a:pPr lvl="1"/>
            <a:r>
              <a:rPr lang="en-US" sz="1600" dirty="0" smtClean="0"/>
              <a:t>Shelter Park off 48</a:t>
            </a:r>
            <a:r>
              <a:rPr lang="en-US" sz="1600" baseline="30000" dirty="0" smtClean="0"/>
              <a:t>th</a:t>
            </a:r>
            <a:r>
              <a:rPr lang="en-US" sz="1600" dirty="0" smtClean="0"/>
              <a:t> St.</a:t>
            </a:r>
          </a:p>
          <a:p>
            <a:pPr lvl="1"/>
            <a:r>
              <a:rPr lang="en-US" sz="1600" dirty="0" smtClean="0"/>
              <a:t>Saltwater Pool (low Maintenance)</a:t>
            </a:r>
          </a:p>
          <a:p>
            <a:pPr lvl="1"/>
            <a:r>
              <a:rPr lang="en-US" sz="1600" dirty="0" smtClean="0"/>
              <a:t>30x60 – 1900sq ft. (with Pentair – </a:t>
            </a:r>
            <a:r>
              <a:rPr lang="en-US" sz="1600" dirty="0" err="1" smtClean="0"/>
              <a:t>intellichlor</a:t>
            </a:r>
            <a:r>
              <a:rPr lang="en-US" sz="1600" dirty="0" smtClean="0"/>
              <a:t> 60)</a:t>
            </a:r>
          </a:p>
          <a:p>
            <a:pPr lvl="1"/>
            <a:r>
              <a:rPr lang="en-US" sz="1600" dirty="0" smtClean="0"/>
              <a:t>No Zero entry due to land restrictions</a:t>
            </a:r>
          </a:p>
          <a:p>
            <a:pPr lvl="1"/>
            <a:r>
              <a:rPr lang="en-US" sz="1600" dirty="0" smtClean="0"/>
              <a:t>3ft to 5ft with Mothers Wall</a:t>
            </a:r>
          </a:p>
          <a:p>
            <a:endParaRPr lang="en-US" sz="2000" dirty="0" smtClean="0"/>
          </a:p>
          <a:p>
            <a:endParaRPr lang="en-US" sz="2000" dirty="0"/>
          </a:p>
        </p:txBody>
      </p:sp>
    </p:spTree>
    <p:extLst>
      <p:ext uri="{BB962C8B-B14F-4D97-AF65-F5344CB8AC3E}">
        <p14:creationId xmlns:p14="http://schemas.microsoft.com/office/powerpoint/2010/main" val="440665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 HOURS</a:t>
            </a:r>
            <a:endParaRPr lang="en-US" dirty="0"/>
          </a:p>
        </p:txBody>
      </p:sp>
      <p:sp>
        <p:nvSpPr>
          <p:cNvPr id="3" name="Content Placeholder 2"/>
          <p:cNvSpPr>
            <a:spLocks noGrp="1"/>
          </p:cNvSpPr>
          <p:nvPr>
            <p:ph idx="1"/>
          </p:nvPr>
        </p:nvSpPr>
        <p:spPr/>
        <p:txBody>
          <a:bodyPr/>
          <a:lstStyle/>
          <a:p>
            <a:r>
              <a:rPr lang="en-US" dirty="0" smtClean="0"/>
              <a:t>Season Open</a:t>
            </a:r>
          </a:p>
          <a:p>
            <a:pPr lvl="1"/>
            <a:r>
              <a:rPr lang="en-US" dirty="0" smtClean="0"/>
              <a:t>Memorial Day Weekend</a:t>
            </a:r>
          </a:p>
          <a:p>
            <a:r>
              <a:rPr lang="en-US" dirty="0" smtClean="0"/>
              <a:t>Season Close</a:t>
            </a:r>
          </a:p>
          <a:p>
            <a:pPr lvl="1"/>
            <a:r>
              <a:rPr lang="en-US" dirty="0" smtClean="0"/>
              <a:t>Labor Day Weekend</a:t>
            </a:r>
          </a:p>
          <a:p>
            <a:r>
              <a:rPr lang="en-US" dirty="0" smtClean="0"/>
              <a:t>Open Hours</a:t>
            </a:r>
          </a:p>
          <a:p>
            <a:pPr lvl="1"/>
            <a:r>
              <a:rPr lang="en-US" dirty="0" smtClean="0"/>
              <a:t>10am – 10pm</a:t>
            </a:r>
          </a:p>
          <a:p>
            <a:pPr lvl="1"/>
            <a:r>
              <a:rPr lang="en-US" dirty="0" smtClean="0"/>
              <a:t>8am – 10am </a:t>
            </a:r>
            <a:r>
              <a:rPr lang="en-US" sz="2000" dirty="0" smtClean="0"/>
              <a:t>(swim lessons/water aerobics/adult swim)</a:t>
            </a:r>
          </a:p>
        </p:txBody>
      </p:sp>
    </p:spTree>
    <p:extLst>
      <p:ext uri="{BB962C8B-B14F-4D97-AF65-F5344CB8AC3E}">
        <p14:creationId xmlns:p14="http://schemas.microsoft.com/office/powerpoint/2010/main" val="1484719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2016 Budget Option A</a:t>
            </a:r>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smtClean="0"/>
              <a:t>TOTAL YEARLY DUES</a:t>
            </a:r>
          </a:p>
          <a:p>
            <a:pPr marL="0" indent="0" algn="ctr">
              <a:buNone/>
            </a:pPr>
            <a:r>
              <a:rPr lang="en-US" sz="9600" dirty="0" smtClean="0"/>
              <a:t>$472</a:t>
            </a:r>
            <a:endParaRPr lang="en-US" sz="2000" dirty="0" smtClean="0"/>
          </a:p>
          <a:p>
            <a:pPr marL="0" indent="0" algn="ctr">
              <a:buNone/>
            </a:pPr>
            <a:r>
              <a:rPr lang="en-US" sz="2000" dirty="0" smtClean="0"/>
              <a:t>(An increase of only $187.00)</a:t>
            </a:r>
          </a:p>
          <a:p>
            <a:pPr marL="0" indent="0" algn="ctr">
              <a:buNone/>
            </a:pPr>
            <a:endParaRPr lang="en-US" sz="2000" dirty="0" smtClean="0"/>
          </a:p>
          <a:p>
            <a:pPr marL="0" indent="0" algn="ctr">
              <a:buNone/>
            </a:pPr>
            <a:endParaRPr lang="en-US" sz="2000" dirty="0"/>
          </a:p>
          <a:p>
            <a:pPr marL="0" indent="0" algn="ctr">
              <a:buNone/>
            </a:pPr>
            <a:r>
              <a:rPr lang="en-US" sz="2000" dirty="0">
                <a:solidFill>
                  <a:srgbClr val="FF0000"/>
                </a:solidFill>
              </a:rPr>
              <a:t>*After 7 years the $</a:t>
            </a:r>
            <a:r>
              <a:rPr lang="en-US" sz="2000" dirty="0" smtClean="0">
                <a:solidFill>
                  <a:srgbClr val="FF0000"/>
                </a:solidFill>
              </a:rPr>
              <a:t>110.50/home </a:t>
            </a:r>
            <a:r>
              <a:rPr lang="en-US" sz="2000" dirty="0">
                <a:solidFill>
                  <a:srgbClr val="FF0000"/>
                </a:solidFill>
              </a:rPr>
              <a:t>pool loan will be removed</a:t>
            </a:r>
          </a:p>
          <a:p>
            <a:pPr marL="0" indent="0" algn="ctr">
              <a:buNone/>
            </a:pPr>
            <a:r>
              <a:rPr lang="en-US" sz="2000" dirty="0" smtClean="0">
                <a:solidFill>
                  <a:srgbClr val="FF0000"/>
                </a:solidFill>
              </a:rPr>
              <a:t>*This is in alignment with surrounding neighborhoods with pools</a:t>
            </a:r>
            <a:endParaRPr lang="en-US" sz="9600" dirty="0" smtClean="0">
              <a:solidFill>
                <a:srgbClr val="FF0000"/>
              </a:solidFill>
            </a:endParaRPr>
          </a:p>
          <a:p>
            <a:pPr marL="0" indent="0" algn="ctr">
              <a:buNone/>
            </a:pPr>
            <a:endParaRPr lang="en-US" sz="9600" dirty="0"/>
          </a:p>
        </p:txBody>
      </p:sp>
    </p:spTree>
    <p:extLst>
      <p:ext uri="{BB962C8B-B14F-4D97-AF65-F5344CB8AC3E}">
        <p14:creationId xmlns:p14="http://schemas.microsoft.com/office/powerpoint/2010/main" val="1063273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OPTIONS FOR 2017</a:t>
            </a: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endParaRPr lang="en-US" dirty="0" smtClean="0"/>
          </a:p>
          <a:p>
            <a:pPr marL="0" indent="0" algn="ctr">
              <a:buNone/>
            </a:pPr>
            <a:r>
              <a:rPr lang="en-US" dirty="0" smtClean="0"/>
              <a:t>**Starting Jan 2016**</a:t>
            </a:r>
          </a:p>
          <a:p>
            <a:pPr marL="0" indent="0" algn="ctr">
              <a:buNone/>
            </a:pPr>
            <a:r>
              <a:rPr lang="en-US" dirty="0" smtClean="0"/>
              <a:t> </a:t>
            </a:r>
          </a:p>
          <a:p>
            <a:pPr marL="0" indent="0" algn="ctr">
              <a:buNone/>
            </a:pPr>
            <a:r>
              <a:rPr lang="en-US" dirty="0" smtClean="0"/>
              <a:t>PAY WITH CC VIA </a:t>
            </a:r>
            <a:r>
              <a:rPr lang="en-US" b="1" u="sng" dirty="0" smtClean="0">
                <a:solidFill>
                  <a:srgbClr val="FF0000"/>
                </a:solidFill>
              </a:rPr>
              <a:t>PAY LEASE </a:t>
            </a:r>
            <a:r>
              <a:rPr lang="en-US" sz="1200" dirty="0" smtClean="0"/>
              <a:t>(recommended)</a:t>
            </a:r>
          </a:p>
          <a:p>
            <a:pPr lvl="1" algn="ctr"/>
            <a:r>
              <a:rPr lang="en-US" dirty="0" smtClean="0"/>
              <a:t>Monthly - $39.17 </a:t>
            </a:r>
          </a:p>
          <a:p>
            <a:pPr lvl="1" algn="ctr"/>
            <a:endParaRPr lang="en-US" dirty="0" smtClean="0"/>
          </a:p>
          <a:p>
            <a:pPr lvl="1" algn="ctr"/>
            <a:r>
              <a:rPr lang="en-US" dirty="0" smtClean="0"/>
              <a:t>Quarterly - $117.50</a:t>
            </a:r>
          </a:p>
          <a:p>
            <a:pPr lvl="1" algn="ctr"/>
            <a:endParaRPr lang="en-US" dirty="0" smtClean="0"/>
          </a:p>
          <a:p>
            <a:pPr lvl="1" algn="ctr"/>
            <a:r>
              <a:rPr lang="en-US" dirty="0" smtClean="0"/>
              <a:t>Bi Annually - $235.00</a:t>
            </a:r>
          </a:p>
          <a:p>
            <a:pPr marL="457200" lvl="1" indent="0" algn="ctr">
              <a:buNone/>
            </a:pPr>
            <a:endParaRPr lang="en-US" dirty="0" smtClean="0"/>
          </a:p>
          <a:p>
            <a:pPr lvl="1" algn="ctr"/>
            <a:r>
              <a:rPr lang="en-US" dirty="0" smtClean="0"/>
              <a:t>Annually - $470.00</a:t>
            </a:r>
            <a:endParaRPr lang="en-US" dirty="0"/>
          </a:p>
        </p:txBody>
      </p:sp>
    </p:spTree>
    <p:extLst>
      <p:ext uri="{BB962C8B-B14F-4D97-AF65-F5344CB8AC3E}">
        <p14:creationId xmlns:p14="http://schemas.microsoft.com/office/powerpoint/2010/main" val="3183961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HCF Community Outreach Program</a:t>
            </a:r>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r="56796" b="55134"/>
          <a:stretch/>
        </p:blipFill>
        <p:spPr>
          <a:xfrm>
            <a:off x="3224074" y="1143000"/>
            <a:ext cx="2514600" cy="1295400"/>
          </a:xfrm>
          <a:prstGeom prst="rect">
            <a:avLst/>
          </a:prstGeom>
        </p:spPr>
      </p:pic>
      <p:sp>
        <p:nvSpPr>
          <p:cNvPr id="3" name="Content Placeholder 2"/>
          <p:cNvSpPr>
            <a:spLocks noGrp="1"/>
          </p:cNvSpPr>
          <p:nvPr>
            <p:ph idx="1"/>
          </p:nvPr>
        </p:nvSpPr>
        <p:spPr/>
        <p:txBody>
          <a:bodyPr>
            <a:normAutofit fontScale="70000" lnSpcReduction="20000"/>
          </a:bodyPr>
          <a:lstStyle/>
          <a:p>
            <a:endParaRPr lang="en-US" dirty="0" smtClean="0"/>
          </a:p>
          <a:p>
            <a:endParaRPr lang="en-US" dirty="0" smtClean="0"/>
          </a:p>
          <a:p>
            <a:endParaRPr lang="en-US" dirty="0" smtClean="0"/>
          </a:p>
          <a:p>
            <a:r>
              <a:rPr lang="en-US" dirty="0" smtClean="0"/>
              <a:t>The program is designed to revitalize, enhance, reduce maintenance costs and help maintain Hillcrest Farms HOA. The volunteers will help to provide a concentrated focus of HCF cleanup and maintenance services to our community. This program, we believe will help provide opportunities for our community to work with local charitable groups to fulfill community hours as well as provide an assistance to those families in crisis that may need some help maintaining their home and/or property.  </a:t>
            </a:r>
          </a:p>
          <a:p>
            <a:r>
              <a:rPr lang="en-US" dirty="0" smtClean="0"/>
              <a:t>Committee/Event Chair:  Lisa Round/Neal </a:t>
            </a:r>
            <a:r>
              <a:rPr lang="en-US" dirty="0" err="1" smtClean="0"/>
              <a:t>Bilyeu</a:t>
            </a:r>
            <a:endParaRPr lang="en-US" dirty="0" smtClean="0"/>
          </a:p>
          <a:p>
            <a:r>
              <a:rPr lang="en-US" dirty="0" smtClean="0"/>
              <a:t>Co-Chair(s):  Members of HCF</a:t>
            </a:r>
            <a:endParaRPr lang="en-US" dirty="0"/>
          </a:p>
        </p:txBody>
      </p:sp>
    </p:spTree>
    <p:extLst>
      <p:ext uri="{BB962C8B-B14F-4D97-AF65-F5344CB8AC3E}">
        <p14:creationId xmlns:p14="http://schemas.microsoft.com/office/powerpoint/2010/main" val="1267586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2016 Special Budget Meeting</a:t>
            </a:r>
            <a:endParaRPr lang="en-US" dirty="0"/>
          </a:p>
        </p:txBody>
      </p:sp>
      <p:sp>
        <p:nvSpPr>
          <p:cNvPr id="3" name="Content Placeholder 2"/>
          <p:cNvSpPr>
            <a:spLocks noGrp="1"/>
          </p:cNvSpPr>
          <p:nvPr>
            <p:ph idx="1"/>
          </p:nvPr>
        </p:nvSpPr>
        <p:spPr/>
        <p:txBody>
          <a:bodyPr>
            <a:normAutofit/>
          </a:bodyPr>
          <a:lstStyle/>
          <a:p>
            <a:pPr algn="ctr"/>
            <a:endParaRPr lang="en-US" sz="8000" dirty="0" smtClean="0"/>
          </a:p>
          <a:p>
            <a:pPr marL="0" indent="0" algn="ctr">
              <a:buNone/>
            </a:pPr>
            <a:r>
              <a:rPr lang="en-US" sz="8000" dirty="0"/>
              <a:t>Q &amp; A</a:t>
            </a:r>
          </a:p>
        </p:txBody>
      </p:sp>
    </p:spTree>
    <p:extLst>
      <p:ext uri="{BB962C8B-B14F-4D97-AF65-F5344CB8AC3E}">
        <p14:creationId xmlns:p14="http://schemas.microsoft.com/office/powerpoint/2010/main" val="3789019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295399"/>
          </a:xfrm>
        </p:spPr>
        <p:txBody>
          <a:bodyPr/>
          <a:lstStyle/>
          <a:p>
            <a:r>
              <a:rPr lang="en-US" dirty="0" smtClean="0"/>
              <a:t>HOA Purpose </a:t>
            </a:r>
            <a:endParaRPr lang="en-US" dirty="0"/>
          </a:p>
        </p:txBody>
      </p:sp>
      <p:sp>
        <p:nvSpPr>
          <p:cNvPr id="3" name="Subtitle 2"/>
          <p:cNvSpPr>
            <a:spLocks noGrp="1"/>
          </p:cNvSpPr>
          <p:nvPr>
            <p:ph type="subTitle" idx="1"/>
          </p:nvPr>
        </p:nvSpPr>
        <p:spPr>
          <a:xfrm>
            <a:off x="685800" y="1981200"/>
            <a:ext cx="7543800" cy="3657600"/>
          </a:xfrm>
        </p:spPr>
        <p:txBody>
          <a:bodyPr>
            <a:normAutofit lnSpcReduction="10000"/>
          </a:bodyPr>
          <a:lstStyle/>
          <a:p>
            <a:r>
              <a:rPr lang="en-US" dirty="0" smtClean="0">
                <a:solidFill>
                  <a:schemeClr val="tx1"/>
                </a:solidFill>
              </a:rPr>
              <a:t>Purpose:  Group of 5 volunteers along with our management company to preserve the value of your property.  </a:t>
            </a:r>
            <a:endParaRPr lang="en-US" dirty="0">
              <a:solidFill>
                <a:schemeClr val="tx1"/>
              </a:solidFill>
            </a:endParaRPr>
          </a:p>
          <a:p>
            <a:pPr algn="l"/>
            <a:r>
              <a:rPr lang="en-US" dirty="0" smtClean="0">
                <a:solidFill>
                  <a:schemeClr val="tx1"/>
                </a:solidFill>
              </a:rPr>
              <a:t>Members:</a:t>
            </a:r>
          </a:p>
          <a:p>
            <a:pPr algn="l"/>
            <a:r>
              <a:rPr lang="en-US" dirty="0" smtClean="0">
                <a:solidFill>
                  <a:schemeClr val="tx1"/>
                </a:solidFill>
              </a:rPr>
              <a:t>Centennial Management</a:t>
            </a:r>
          </a:p>
          <a:p>
            <a:pPr algn="l"/>
            <a:r>
              <a:rPr lang="en-US" dirty="0" smtClean="0">
                <a:solidFill>
                  <a:schemeClr val="tx1"/>
                </a:solidFill>
              </a:rPr>
              <a:t>Board: Rick Lind, Scott </a:t>
            </a:r>
            <a:r>
              <a:rPr lang="en-US" dirty="0" err="1" smtClean="0">
                <a:solidFill>
                  <a:schemeClr val="tx1"/>
                </a:solidFill>
              </a:rPr>
              <a:t>Ziebell</a:t>
            </a:r>
            <a:r>
              <a:rPr lang="en-US" dirty="0" smtClean="0">
                <a:solidFill>
                  <a:schemeClr val="tx1"/>
                </a:solidFill>
              </a:rPr>
              <a:t>, Neil </a:t>
            </a:r>
            <a:r>
              <a:rPr lang="en-US" dirty="0" err="1" smtClean="0">
                <a:solidFill>
                  <a:schemeClr val="tx1"/>
                </a:solidFill>
              </a:rPr>
              <a:t>Bilyeu</a:t>
            </a:r>
            <a:r>
              <a:rPr lang="en-US" dirty="0" smtClean="0">
                <a:solidFill>
                  <a:schemeClr val="tx1"/>
                </a:solidFill>
              </a:rPr>
              <a:t>, Jamie </a:t>
            </a:r>
            <a:r>
              <a:rPr lang="en-US" dirty="0" err="1" smtClean="0">
                <a:solidFill>
                  <a:schemeClr val="tx1"/>
                </a:solidFill>
              </a:rPr>
              <a:t>Lamberson</a:t>
            </a:r>
            <a:r>
              <a:rPr lang="en-US" dirty="0" smtClean="0">
                <a:solidFill>
                  <a:schemeClr val="tx1"/>
                </a:solidFill>
              </a:rPr>
              <a:t>, Mary Jonscher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of a Quorum and the Proxy Vote   </a:t>
            </a:r>
            <a:endParaRPr lang="en-US" dirty="0"/>
          </a:p>
        </p:txBody>
      </p:sp>
      <p:sp>
        <p:nvSpPr>
          <p:cNvPr id="3" name="Subtitle 2"/>
          <p:cNvSpPr>
            <a:spLocks noGrp="1"/>
          </p:cNvSpPr>
          <p:nvPr>
            <p:ph type="subTitle" idx="1"/>
          </p:nvPr>
        </p:nvSpPr>
        <p:spPr/>
        <p:txBody>
          <a:bodyPr>
            <a:normAutofit/>
          </a:bodyPr>
          <a:lstStyle/>
          <a:p>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199"/>
            <a:ext cx="7772400" cy="990601"/>
          </a:xfrm>
        </p:spPr>
        <p:txBody>
          <a:bodyPr/>
          <a:lstStyle/>
          <a:p>
            <a:r>
              <a:rPr lang="en-US" dirty="0" smtClean="0"/>
              <a:t>2015 Budget Overview </a:t>
            </a:r>
            <a:endParaRPr lang="en-US" dirty="0"/>
          </a:p>
        </p:txBody>
      </p:sp>
      <p:sp>
        <p:nvSpPr>
          <p:cNvPr id="3" name="Subtitle 2"/>
          <p:cNvSpPr>
            <a:spLocks noGrp="1"/>
          </p:cNvSpPr>
          <p:nvPr>
            <p:ph type="subTitle" idx="1"/>
          </p:nvPr>
        </p:nvSpPr>
        <p:spPr/>
        <p:txBody>
          <a:bodyPr>
            <a:normAutofit/>
          </a:bodyPr>
          <a:lstStyle/>
          <a:p>
            <a:r>
              <a:rPr lang="en-US" dirty="0" smtClean="0"/>
              <a:t> </a:t>
            </a:r>
            <a:endParaRPr lang="en-US" dirty="0"/>
          </a:p>
        </p:txBody>
      </p:sp>
      <p:graphicFrame>
        <p:nvGraphicFramePr>
          <p:cNvPr id="4" name="Chart 3"/>
          <p:cNvGraphicFramePr/>
          <p:nvPr/>
        </p:nvGraphicFramePr>
        <p:xfrm>
          <a:off x="838200" y="1447800"/>
          <a:ext cx="7772400" cy="4927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219199"/>
          </a:xfrm>
        </p:spPr>
        <p:txBody>
          <a:bodyPr>
            <a:normAutofit fontScale="90000"/>
          </a:bodyPr>
          <a:lstStyle/>
          <a:p>
            <a:r>
              <a:rPr lang="en-US" dirty="0" smtClean="0"/>
              <a:t>2015 Expenses compared to budget </a:t>
            </a:r>
            <a:endParaRPr lang="en-US" dirty="0"/>
          </a:p>
        </p:txBody>
      </p:sp>
      <p:sp>
        <p:nvSpPr>
          <p:cNvPr id="3" name="Subtitle 2"/>
          <p:cNvSpPr>
            <a:spLocks noGrp="1"/>
          </p:cNvSpPr>
          <p:nvPr>
            <p:ph type="subTitle" idx="1"/>
          </p:nvPr>
        </p:nvSpPr>
        <p:spPr/>
        <p:txBody>
          <a:bodyPr>
            <a:normAutofit/>
          </a:bodyPr>
          <a:lstStyle/>
          <a:p>
            <a:r>
              <a:rPr lang="en-US" dirty="0" smtClean="0"/>
              <a:t> </a:t>
            </a:r>
            <a:endParaRPr lang="en-US" dirty="0"/>
          </a:p>
        </p:txBody>
      </p:sp>
      <p:graphicFrame>
        <p:nvGraphicFramePr>
          <p:cNvPr id="6" name="Table 5"/>
          <p:cNvGraphicFramePr>
            <a:graphicFrameLocks noGrp="1"/>
          </p:cNvGraphicFramePr>
          <p:nvPr/>
        </p:nvGraphicFramePr>
        <p:xfrm>
          <a:off x="609600" y="1886254"/>
          <a:ext cx="7391400" cy="3523946"/>
        </p:xfrm>
        <a:graphic>
          <a:graphicData uri="http://schemas.openxmlformats.org/drawingml/2006/table">
            <a:tbl>
              <a:tblPr firstRow="1" bandRow="1">
                <a:tableStyleId>{5C22544A-7EE6-4342-B048-85BDC9FD1C3A}</a:tableStyleId>
              </a:tblPr>
              <a:tblGrid>
                <a:gridCol w="1847850"/>
                <a:gridCol w="1847850"/>
                <a:gridCol w="1847850"/>
                <a:gridCol w="1847850"/>
              </a:tblGrid>
              <a:tr h="875447">
                <a:tc>
                  <a:txBody>
                    <a:bodyPr/>
                    <a:lstStyle/>
                    <a:p>
                      <a:pPr algn="ctr"/>
                      <a:r>
                        <a:rPr lang="en-US" dirty="0" smtClean="0"/>
                        <a:t>Category</a:t>
                      </a:r>
                      <a:endParaRPr lang="en-US" dirty="0"/>
                    </a:p>
                  </a:txBody>
                  <a:tcPr/>
                </a:tc>
                <a:tc>
                  <a:txBody>
                    <a:bodyPr/>
                    <a:lstStyle/>
                    <a:p>
                      <a:pPr algn="ctr"/>
                      <a:r>
                        <a:rPr lang="en-US" dirty="0" smtClean="0"/>
                        <a:t>Actual  YTD cost (Jan-Oct. 2015)</a:t>
                      </a:r>
                      <a:endParaRPr lang="en-US" dirty="0"/>
                    </a:p>
                  </a:txBody>
                  <a:tcPr/>
                </a:tc>
                <a:tc>
                  <a:txBody>
                    <a:bodyPr/>
                    <a:lstStyle/>
                    <a:p>
                      <a:pPr algn="ctr"/>
                      <a:r>
                        <a:rPr lang="en-US" dirty="0" smtClean="0"/>
                        <a:t>YTD Budget</a:t>
                      </a:r>
                    </a:p>
                    <a:p>
                      <a:pPr algn="ctr"/>
                      <a:r>
                        <a:rPr lang="en-US" dirty="0" smtClean="0"/>
                        <a:t>(Jan-Oct 2015) </a:t>
                      </a:r>
                      <a:endParaRPr lang="en-US" dirty="0"/>
                    </a:p>
                  </a:txBody>
                  <a:tcPr/>
                </a:tc>
                <a:tc>
                  <a:txBody>
                    <a:bodyPr/>
                    <a:lstStyle/>
                    <a:p>
                      <a:pPr algn="ctr"/>
                      <a:r>
                        <a:rPr lang="en-US" dirty="0" smtClean="0"/>
                        <a:t>Variance </a:t>
                      </a:r>
                      <a:endParaRPr lang="en-US" dirty="0"/>
                    </a:p>
                  </a:txBody>
                  <a:tcPr/>
                </a:tc>
              </a:tr>
              <a:tr h="1195423">
                <a:tc>
                  <a:txBody>
                    <a:bodyPr/>
                    <a:lstStyle/>
                    <a:p>
                      <a:pPr algn="ctr"/>
                      <a:r>
                        <a:rPr lang="en-US" dirty="0" smtClean="0"/>
                        <a:t>Landscaping/</a:t>
                      </a:r>
                    </a:p>
                    <a:p>
                      <a:pPr algn="ctr"/>
                      <a:r>
                        <a:rPr lang="en-US" dirty="0" smtClean="0"/>
                        <a:t>Lawn</a:t>
                      </a:r>
                      <a:r>
                        <a:rPr lang="en-US" baseline="0" dirty="0" smtClean="0"/>
                        <a:t> Care</a:t>
                      </a:r>
                      <a:endParaRPr lang="en-US" dirty="0"/>
                    </a:p>
                  </a:txBody>
                  <a:tcPr/>
                </a:tc>
                <a:tc>
                  <a:txBody>
                    <a:bodyPr/>
                    <a:lstStyle/>
                    <a:p>
                      <a:pPr algn="ctr"/>
                      <a:r>
                        <a:rPr lang="en-US" dirty="0" smtClean="0"/>
                        <a:t>$19,151.30</a:t>
                      </a:r>
                      <a:endParaRPr lang="en-US" dirty="0"/>
                    </a:p>
                  </a:txBody>
                  <a:tcPr/>
                </a:tc>
                <a:tc>
                  <a:txBody>
                    <a:bodyPr/>
                    <a:lstStyle/>
                    <a:p>
                      <a:pPr algn="ctr"/>
                      <a:r>
                        <a:rPr lang="en-US" dirty="0" smtClean="0"/>
                        <a:t>$14,904.00</a:t>
                      </a:r>
                      <a:endParaRPr lang="en-US" dirty="0"/>
                    </a:p>
                  </a:txBody>
                  <a:tcPr/>
                </a:tc>
                <a:tc>
                  <a:txBody>
                    <a:bodyPr/>
                    <a:lstStyle/>
                    <a:p>
                      <a:pPr algn="ctr"/>
                      <a:r>
                        <a:rPr lang="en-US" dirty="0" smtClean="0"/>
                        <a:t>$4,247.30</a:t>
                      </a:r>
                      <a:endParaRPr lang="en-US" dirty="0"/>
                    </a:p>
                  </a:txBody>
                  <a:tcPr/>
                </a:tc>
              </a:tr>
              <a:tr h="875447">
                <a:tc>
                  <a:txBody>
                    <a:bodyPr/>
                    <a:lstStyle/>
                    <a:p>
                      <a:pPr algn="ctr"/>
                      <a:r>
                        <a:rPr lang="en-US" dirty="0" smtClean="0"/>
                        <a:t>Common Grounds </a:t>
                      </a:r>
                      <a:endParaRPr lang="en-US" dirty="0"/>
                    </a:p>
                  </a:txBody>
                  <a:tcPr/>
                </a:tc>
                <a:tc>
                  <a:txBody>
                    <a:bodyPr/>
                    <a:lstStyle/>
                    <a:p>
                      <a:pPr algn="ctr"/>
                      <a:r>
                        <a:rPr lang="en-US" dirty="0" smtClean="0"/>
                        <a:t>$6,718.50</a:t>
                      </a:r>
                      <a:endParaRPr lang="en-US" dirty="0"/>
                    </a:p>
                  </a:txBody>
                  <a:tcPr/>
                </a:tc>
                <a:tc>
                  <a:txBody>
                    <a:bodyPr/>
                    <a:lstStyle/>
                    <a:p>
                      <a:pPr algn="ctr"/>
                      <a:r>
                        <a:rPr lang="en-US" dirty="0" smtClean="0"/>
                        <a:t>$500.00</a:t>
                      </a:r>
                      <a:endParaRPr lang="en-US" dirty="0"/>
                    </a:p>
                  </a:txBody>
                  <a:tcPr/>
                </a:tc>
                <a:tc>
                  <a:txBody>
                    <a:bodyPr/>
                    <a:lstStyle/>
                    <a:p>
                      <a:pPr algn="ctr"/>
                      <a:r>
                        <a:rPr lang="en-US" dirty="0" smtClean="0"/>
                        <a:t>$6,218.50</a:t>
                      </a:r>
                      <a:endParaRPr lang="en-US" dirty="0"/>
                    </a:p>
                  </a:txBody>
                  <a:tcPr/>
                </a:tc>
              </a:tr>
              <a:tr h="577629">
                <a:tc>
                  <a:txBody>
                    <a:bodyPr/>
                    <a:lstStyle/>
                    <a:p>
                      <a:pPr algn="ctr"/>
                      <a:r>
                        <a:rPr lang="en-US" dirty="0" smtClean="0"/>
                        <a:t>Total</a:t>
                      </a:r>
                      <a:r>
                        <a:rPr lang="en-US" baseline="0" dirty="0" smtClean="0"/>
                        <a:t> </a:t>
                      </a:r>
                      <a:endParaRPr lang="en-US" dirty="0"/>
                    </a:p>
                  </a:txBody>
                  <a:tcPr/>
                </a:tc>
                <a:tc>
                  <a:txBody>
                    <a:bodyPr/>
                    <a:lstStyle/>
                    <a:p>
                      <a:pPr algn="ctr"/>
                      <a:r>
                        <a:rPr lang="en-US" dirty="0" smtClean="0"/>
                        <a:t>$25,869.80</a:t>
                      </a:r>
                      <a:endParaRPr lang="en-US" dirty="0"/>
                    </a:p>
                  </a:txBody>
                  <a:tcPr/>
                </a:tc>
                <a:tc>
                  <a:txBody>
                    <a:bodyPr/>
                    <a:lstStyle/>
                    <a:p>
                      <a:pPr algn="ctr"/>
                      <a:r>
                        <a:rPr lang="en-US" dirty="0" smtClean="0"/>
                        <a:t>$15,404.00</a:t>
                      </a:r>
                      <a:endParaRPr lang="en-US" dirty="0"/>
                    </a:p>
                  </a:txBody>
                  <a:tcPr/>
                </a:tc>
                <a:tc>
                  <a:txBody>
                    <a:bodyPr/>
                    <a:lstStyle/>
                    <a:p>
                      <a:pPr algn="ctr"/>
                      <a:r>
                        <a:rPr lang="en-US" dirty="0" smtClean="0"/>
                        <a:t>$10,465.50</a:t>
                      </a:r>
                      <a:endParaRPr lang="en-US" dirty="0"/>
                    </a:p>
                  </a:txBody>
                  <a:tcPr/>
                </a:tc>
              </a:tr>
            </a:tbl>
          </a:graphicData>
        </a:graphic>
      </p:graphicFrame>
      <p:sp>
        <p:nvSpPr>
          <p:cNvPr id="7" name="Rectangle 6"/>
          <p:cNvSpPr/>
          <p:nvPr/>
        </p:nvSpPr>
        <p:spPr>
          <a:xfrm>
            <a:off x="2286000" y="3105835"/>
            <a:ext cx="4572000" cy="646331"/>
          </a:xfrm>
          <a:prstGeom prst="rect">
            <a:avLst/>
          </a:prstGeom>
        </p:spPr>
        <p:txBody>
          <a:bodyPr>
            <a:spAutoFit/>
          </a:bodyPr>
          <a:lstStyle/>
          <a:p>
            <a:r>
              <a:rPr lang="en-US" dirty="0" smtClean="0"/>
              <a:t> </a:t>
            </a:r>
            <a:br>
              <a:rPr lang="en-US" dirty="0" smtClean="0"/>
            </a:br>
            <a:endParaRPr lang="en-US" dirty="0"/>
          </a:p>
        </p:txBody>
      </p:sp>
      <p:sp>
        <p:nvSpPr>
          <p:cNvPr id="8" name="Rectangle 7"/>
          <p:cNvSpPr/>
          <p:nvPr/>
        </p:nvSpPr>
        <p:spPr>
          <a:xfrm>
            <a:off x="2286000" y="3105835"/>
            <a:ext cx="4572000" cy="646331"/>
          </a:xfrm>
          <a:prstGeom prst="rect">
            <a:avLst/>
          </a:prstGeom>
        </p:spPr>
        <p:txBody>
          <a:bodyPr>
            <a:spAutoFit/>
          </a:bodyPr>
          <a:lstStyle/>
          <a:p>
            <a:r>
              <a:rPr lang="en-US" dirty="0" smtClean="0"/>
              <a:t>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2016 Budget B</a:t>
            </a:r>
            <a:endParaRPr lang="en-US" dirty="0"/>
          </a:p>
        </p:txBody>
      </p:sp>
      <p:sp>
        <p:nvSpPr>
          <p:cNvPr id="3" name="Subtitle 2"/>
          <p:cNvSpPr>
            <a:spLocks noGrp="1"/>
          </p:cNvSpPr>
          <p:nvPr>
            <p:ph type="subTitle" idx="1"/>
          </p:nvPr>
        </p:nvSpPr>
        <p:spPr/>
        <p:txBody>
          <a:bodyPr/>
          <a:lstStyle/>
          <a:p>
            <a:r>
              <a:rPr lang="en-US" b="1" dirty="0" smtClean="0"/>
              <a:t>Basic Option – 3 Years </a:t>
            </a:r>
          </a:p>
        </p:txBody>
      </p:sp>
    </p:spTree>
    <p:extLst>
      <p:ext uri="{BB962C8B-B14F-4D97-AF65-F5344CB8AC3E}">
        <p14:creationId xmlns:p14="http://schemas.microsoft.com/office/powerpoint/2010/main" val="1961220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Increases</a:t>
            </a:r>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smtClean="0"/>
              <a:t>Change of the bylaws </a:t>
            </a:r>
            <a:r>
              <a:rPr lang="en-US" sz="1800" dirty="0" smtClean="0"/>
              <a:t>(to align with 2012 HOA legislation) </a:t>
            </a:r>
          </a:p>
          <a:p>
            <a:pPr lvl="1"/>
            <a:r>
              <a:rPr lang="en-US" sz="1400" dirty="0"/>
              <a:t>$2.82 per </a:t>
            </a:r>
            <a:r>
              <a:rPr lang="en-US" sz="1400" dirty="0" smtClean="0"/>
              <a:t>house per year</a:t>
            </a:r>
            <a:endParaRPr lang="en-US" sz="1400" dirty="0"/>
          </a:p>
          <a:p>
            <a:pPr lvl="1"/>
            <a:r>
              <a:rPr lang="en-US" sz="1400" dirty="0" smtClean="0"/>
              <a:t>Cost $4,000 to $5000.  Committee estimated $4,500 and divided cost across next three budget years.</a:t>
            </a:r>
          </a:p>
          <a:p>
            <a:r>
              <a:rPr lang="en-US" dirty="0" smtClean="0"/>
              <a:t>Management Fee </a:t>
            </a:r>
            <a:r>
              <a:rPr lang="en-US" dirty="0"/>
              <a:t>Increase </a:t>
            </a:r>
            <a:r>
              <a:rPr lang="en-US" sz="1800" dirty="0" smtClean="0"/>
              <a:t>($25 increase per month)</a:t>
            </a:r>
          </a:p>
          <a:p>
            <a:pPr lvl="1"/>
            <a:r>
              <a:rPr lang="en-US" sz="1400" dirty="0" smtClean="0"/>
              <a:t>$0.85 </a:t>
            </a:r>
            <a:r>
              <a:rPr lang="en-US" sz="1400" dirty="0"/>
              <a:t>per </a:t>
            </a:r>
            <a:r>
              <a:rPr lang="en-US" sz="1400" dirty="0" smtClean="0"/>
              <a:t>house per year</a:t>
            </a:r>
            <a:endParaRPr lang="en-US" sz="1400" dirty="0"/>
          </a:p>
          <a:p>
            <a:r>
              <a:rPr lang="en-US" dirty="0" smtClean="0"/>
              <a:t>Miscellaneous</a:t>
            </a:r>
          </a:p>
          <a:p>
            <a:pPr lvl="1"/>
            <a:r>
              <a:rPr lang="en-US" sz="1400" dirty="0" smtClean="0"/>
              <a:t>$0.50 per house per year</a:t>
            </a:r>
          </a:p>
          <a:p>
            <a:pPr lvl="1"/>
            <a:r>
              <a:rPr lang="en-US" sz="1400" dirty="0" smtClean="0"/>
              <a:t>Annual report filing</a:t>
            </a:r>
          </a:p>
          <a:p>
            <a:pPr lvl="1"/>
            <a:r>
              <a:rPr lang="en-US" sz="1400" dirty="0" smtClean="0"/>
              <a:t>Annual meeting fees</a:t>
            </a:r>
          </a:p>
          <a:p>
            <a:pPr lvl="1"/>
            <a:r>
              <a:rPr lang="en-US" sz="1400" dirty="0" smtClean="0"/>
              <a:t>Lien filings</a:t>
            </a:r>
          </a:p>
          <a:p>
            <a:pPr marL="342900" lvl="1" indent="-342900">
              <a:buFont typeface="Arial" panose="020B0604020202020204" pitchFamily="34" charset="0"/>
              <a:buChar char="•"/>
            </a:pPr>
            <a:r>
              <a:rPr lang="en-US" sz="3200" dirty="0" smtClean="0"/>
              <a:t>Copies, Postage, Etc.</a:t>
            </a:r>
          </a:p>
          <a:p>
            <a:pPr lvl="1"/>
            <a:r>
              <a:rPr lang="en-US" sz="1400" dirty="0"/>
              <a:t>$0.85 per house per year</a:t>
            </a:r>
          </a:p>
          <a:p>
            <a:pPr lvl="1"/>
            <a:r>
              <a:rPr lang="en-US" sz="1400" dirty="0" smtClean="0"/>
              <a:t>Due to the updating of bylaws, which requires more mailings/notifications</a:t>
            </a:r>
          </a:p>
          <a:p>
            <a:endParaRPr lang="en-US" dirty="0" smtClean="0"/>
          </a:p>
          <a:p>
            <a:pPr lvl="1"/>
            <a:endParaRPr lang="en-US" dirty="0" smtClean="0"/>
          </a:p>
          <a:p>
            <a:endParaRPr lang="en-US" sz="1800" dirty="0" smtClean="0"/>
          </a:p>
          <a:p>
            <a:endParaRPr lang="en-US" dirty="0"/>
          </a:p>
        </p:txBody>
      </p:sp>
    </p:spTree>
    <p:extLst>
      <p:ext uri="{BB962C8B-B14F-4D97-AF65-F5344CB8AC3E}">
        <p14:creationId xmlns:p14="http://schemas.microsoft.com/office/powerpoint/2010/main" val="2737192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Increases</a:t>
            </a:r>
            <a:endParaRPr lang="en-US" dirty="0"/>
          </a:p>
        </p:txBody>
      </p:sp>
      <p:sp>
        <p:nvSpPr>
          <p:cNvPr id="3" name="Content Placeholder 2"/>
          <p:cNvSpPr>
            <a:spLocks noGrp="1"/>
          </p:cNvSpPr>
          <p:nvPr>
            <p:ph idx="1"/>
          </p:nvPr>
        </p:nvSpPr>
        <p:spPr>
          <a:xfrm>
            <a:off x="457200" y="1600200"/>
            <a:ext cx="8229600" cy="5029200"/>
          </a:xfrm>
        </p:spPr>
        <p:txBody>
          <a:bodyPr/>
          <a:lstStyle/>
          <a:p>
            <a:r>
              <a:rPr lang="en-US" dirty="0"/>
              <a:t>Social Events</a:t>
            </a:r>
          </a:p>
          <a:p>
            <a:pPr lvl="1"/>
            <a:r>
              <a:rPr lang="en-US" sz="1400" dirty="0"/>
              <a:t>$4.65 per </a:t>
            </a:r>
            <a:r>
              <a:rPr lang="en-US" sz="1400" dirty="0" smtClean="0"/>
              <a:t>house per year</a:t>
            </a:r>
            <a:endParaRPr lang="en-US" sz="1400" dirty="0"/>
          </a:p>
          <a:p>
            <a:pPr lvl="2"/>
            <a:r>
              <a:rPr lang="en-US" sz="1400" dirty="0"/>
              <a:t>4</a:t>
            </a:r>
            <a:r>
              <a:rPr lang="en-US" sz="1400" baseline="30000" dirty="0"/>
              <a:t>th</a:t>
            </a:r>
            <a:r>
              <a:rPr lang="en-US" sz="1400" dirty="0"/>
              <a:t> of July </a:t>
            </a:r>
            <a:r>
              <a:rPr lang="en-US" sz="1400" dirty="0" smtClean="0"/>
              <a:t>Parade, Easter Egg Hunt, Summer Music Fest, Movies in the Park, etc.</a:t>
            </a:r>
          </a:p>
          <a:p>
            <a:pPr marL="914400" lvl="2" indent="0">
              <a:buNone/>
            </a:pPr>
            <a:endParaRPr lang="en-US" sz="1400" dirty="0" smtClean="0"/>
          </a:p>
          <a:p>
            <a:pPr lvl="2"/>
            <a:r>
              <a:rPr lang="en-US" dirty="0"/>
              <a:t>Chair Person:  </a:t>
            </a:r>
          </a:p>
          <a:p>
            <a:pPr lvl="3"/>
            <a:r>
              <a:rPr lang="en-US" dirty="0"/>
              <a:t>Angela Walsh</a:t>
            </a:r>
          </a:p>
          <a:p>
            <a:pPr lvl="2"/>
            <a:r>
              <a:rPr lang="en-US" dirty="0"/>
              <a:t>Co Chairs: </a:t>
            </a:r>
          </a:p>
          <a:p>
            <a:pPr lvl="3"/>
            <a:r>
              <a:rPr lang="en-US" dirty="0" err="1"/>
              <a:t>Stevi</a:t>
            </a:r>
            <a:r>
              <a:rPr lang="en-US" dirty="0"/>
              <a:t> Garvey </a:t>
            </a:r>
          </a:p>
          <a:p>
            <a:pPr lvl="3"/>
            <a:r>
              <a:rPr lang="en-US" dirty="0"/>
              <a:t>Nicole Watson</a:t>
            </a:r>
          </a:p>
          <a:p>
            <a:pPr lvl="2"/>
            <a:r>
              <a:rPr lang="en-US" dirty="0"/>
              <a:t>Volunteers Needed:</a:t>
            </a:r>
          </a:p>
          <a:p>
            <a:pPr lvl="3"/>
            <a:r>
              <a:rPr lang="en-US" dirty="0"/>
              <a:t>Please reach out to the committee chairs if you are interested in helping to create great memories for our children and neighbors in HCF.</a:t>
            </a:r>
          </a:p>
          <a:p>
            <a:pPr marL="457200" lvl="1" indent="0">
              <a:buNone/>
            </a:pPr>
            <a:endParaRPr lang="en-US" dirty="0" smtClean="0"/>
          </a:p>
          <a:p>
            <a:endParaRPr lang="en-US" sz="1800" dirty="0" smtClean="0"/>
          </a:p>
          <a:p>
            <a:endParaRPr lang="en-US" dirty="0"/>
          </a:p>
        </p:txBody>
      </p:sp>
    </p:spTree>
    <p:extLst>
      <p:ext uri="{BB962C8B-B14F-4D97-AF65-F5344CB8AC3E}">
        <p14:creationId xmlns:p14="http://schemas.microsoft.com/office/powerpoint/2010/main" val="455598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1235</Words>
  <Application>Microsoft Office PowerPoint</Application>
  <PresentationFormat>On-screen Show (4:3)</PresentationFormat>
  <Paragraphs>233</Paragraphs>
  <Slides>29</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Hillcrest Farm </vt:lpstr>
      <vt:lpstr>                       AGENDA  -Introductions and Purpose  -2015 History -Proposed 2016 options -Questions and Answers -Voting </vt:lpstr>
      <vt:lpstr>HOA Purpose </vt:lpstr>
      <vt:lpstr>Understanding of a Quorum and the Proxy Vote   </vt:lpstr>
      <vt:lpstr>2015 Budget Overview </vt:lpstr>
      <vt:lpstr>2015 Expenses compared to budget </vt:lpstr>
      <vt:lpstr>2016 Budget B</vt:lpstr>
      <vt:lpstr>Basic Increases</vt:lpstr>
      <vt:lpstr>Basic Increases</vt:lpstr>
      <vt:lpstr>Basic Increases</vt:lpstr>
      <vt:lpstr>2016 Budget Option B</vt:lpstr>
      <vt:lpstr>2016 Budget A</vt:lpstr>
      <vt:lpstr>Basic Increases</vt:lpstr>
      <vt:lpstr>PowerPoint Presentation</vt:lpstr>
      <vt:lpstr>Comparing Costs</vt:lpstr>
      <vt:lpstr>Aquatic Center: Thomas A. Soetaert</vt:lpstr>
      <vt:lpstr>Schlitterbahn Kansas City Waterpark </vt:lpstr>
      <vt:lpstr>PowerPoint Presentation</vt:lpstr>
      <vt:lpstr>PowerPoint Presentation</vt:lpstr>
      <vt:lpstr>POOL TERM SHEET</vt:lpstr>
      <vt:lpstr>SPECIAL ASSESSMENT </vt:lpstr>
      <vt:lpstr>HCF PMC</vt:lpstr>
      <vt:lpstr>POOL CONCERNS</vt:lpstr>
      <vt:lpstr>POOL COMPANIES &amp; LOCATION </vt:lpstr>
      <vt:lpstr>POOL HOURS</vt:lpstr>
      <vt:lpstr>2016 Budget Option A</vt:lpstr>
      <vt:lpstr>PAYMENT OPTIONS FOR 2017</vt:lpstr>
      <vt:lpstr>HCF Community Outreach Program</vt:lpstr>
      <vt:lpstr>2016 Special Budget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Hillcrest Farm</dc:title>
  <dc:creator>mjonscher</dc:creator>
  <cp:lastModifiedBy>Blaine Knaus</cp:lastModifiedBy>
  <cp:revision>11</cp:revision>
  <dcterms:created xsi:type="dcterms:W3CDTF">2015-10-05T18:19:02Z</dcterms:created>
  <dcterms:modified xsi:type="dcterms:W3CDTF">2015-11-18T16:33:24Z</dcterms:modified>
</cp:coreProperties>
</file>